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74" r:id="rId21"/>
    <p:sldId id="275" r:id="rId22"/>
    <p:sldId id="276" r:id="rId23"/>
    <p:sldId id="277" r:id="rId24"/>
    <p:sldId id="278" r:id="rId25"/>
    <p:sldId id="284" r:id="rId26"/>
    <p:sldId id="280" r:id="rId27"/>
  </p:sldIdLst>
  <p:sldSz cx="18288000" cy="10287000"/>
  <p:notesSz cx="6858000" cy="9144000"/>
  <p:embeddedFontLst>
    <p:embeddedFont>
      <p:font typeface="Arcade Gamer" panose="020B0604020202020204" charset="0"/>
      <p:regular r:id="rId29"/>
    </p:embeddedFont>
    <p:embeddedFont>
      <p:font typeface="Retropix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420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33082-C840-4F84-8CE9-33D6C3E82CA0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B9DEF-C7F5-47BF-897D-0C3BF362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0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7918" y="2741683"/>
            <a:ext cx="12352165" cy="5013881"/>
            <a:chOff x="0" y="0"/>
            <a:chExt cx="531807" cy="2158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807" cy="215866"/>
            </a:xfrm>
            <a:custGeom>
              <a:avLst/>
              <a:gdLst/>
              <a:ahLst/>
              <a:cxnLst/>
              <a:rect l="l" t="t" r="r" b="b"/>
              <a:pathLst>
                <a:path w="531807" h="215866">
                  <a:moveTo>
                    <a:pt x="0" y="0"/>
                  </a:moveTo>
                  <a:lnTo>
                    <a:pt x="531807" y="0"/>
                  </a:lnTo>
                  <a:lnTo>
                    <a:pt x="531807" y="215866"/>
                  </a:lnTo>
                  <a:lnTo>
                    <a:pt x="0" y="21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1807" cy="25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91003" y="783844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6" name="Group 6"/>
          <p:cNvGrpSpPr/>
          <p:nvPr/>
        </p:nvGrpSpPr>
        <p:grpSpPr>
          <a:xfrm>
            <a:off x="2967918" y="8659085"/>
            <a:ext cx="5401791" cy="844071"/>
            <a:chOff x="0" y="0"/>
            <a:chExt cx="129585" cy="202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585" cy="20249"/>
            </a:xfrm>
            <a:custGeom>
              <a:avLst/>
              <a:gdLst/>
              <a:ahLst/>
              <a:cxnLst/>
              <a:rect l="l" t="t" r="r" b="b"/>
              <a:pathLst>
                <a:path w="129585" h="20249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18291" y="8659085"/>
            <a:ext cx="5401791" cy="844071"/>
            <a:chOff x="0" y="0"/>
            <a:chExt cx="129585" cy="202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585" cy="20249"/>
            </a:xfrm>
            <a:custGeom>
              <a:avLst/>
              <a:gdLst/>
              <a:ahLst/>
              <a:cxnLst/>
              <a:rect l="l" t="t" r="r" b="b"/>
              <a:pathLst>
                <a:path w="129585" h="20249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91230" y="783844"/>
            <a:ext cx="2328852" cy="1418849"/>
            <a:chOff x="0" y="0"/>
            <a:chExt cx="55867" cy="34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983062" y="783844"/>
            <a:ext cx="2328852" cy="1418849"/>
            <a:chOff x="0" y="0"/>
            <a:chExt cx="55867" cy="340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983062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524123" y="3551925"/>
            <a:ext cx="9239754" cy="290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13"/>
              </a:lnSpc>
            </a:pPr>
            <a:r>
              <a:rPr lang="en-US" sz="1126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SNAKE GAME</a:t>
            </a:r>
          </a:p>
        </p:txBody>
      </p:sp>
      <p:sp>
        <p:nvSpPr>
          <p:cNvPr id="20" name="Freeform 20"/>
          <p:cNvSpPr/>
          <p:nvPr/>
        </p:nvSpPr>
        <p:spPr>
          <a:xfrm>
            <a:off x="3943593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900758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759714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720245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677410" y="791972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5"/>
          <p:cNvSpPr/>
          <p:nvPr/>
        </p:nvSpPr>
        <p:spPr>
          <a:xfrm>
            <a:off x="5958305" y="8207325"/>
            <a:ext cx="6371390" cy="0"/>
          </a:xfrm>
          <a:prstGeom prst="line">
            <a:avLst/>
          </a:prstGeom>
          <a:ln w="104775" cap="flat">
            <a:solidFill>
              <a:srgbClr val="F9FF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9159144" y="8494921"/>
            <a:ext cx="0" cy="1008235"/>
          </a:xfrm>
          <a:prstGeom prst="line">
            <a:avLst/>
          </a:prstGeom>
          <a:ln w="104775" cap="flat">
            <a:solidFill>
              <a:srgbClr val="F9FF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7" name="Freeform 27"/>
          <p:cNvSpPr/>
          <p:nvPr/>
        </p:nvSpPr>
        <p:spPr>
          <a:xfrm>
            <a:off x="13834320" y="1205672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841296" y="1205672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7828521" y="6458849"/>
            <a:ext cx="2661247" cy="648398"/>
            <a:chOff x="0" y="0"/>
            <a:chExt cx="573162" cy="1396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73162" cy="139648"/>
            </a:xfrm>
            <a:custGeom>
              <a:avLst/>
              <a:gdLst/>
              <a:ahLst/>
              <a:cxnLst/>
              <a:rect l="l" t="t" r="r" b="b"/>
              <a:pathLst>
                <a:path w="573162" h="139648">
                  <a:moveTo>
                    <a:pt x="0" y="0"/>
                  </a:moveTo>
                  <a:lnTo>
                    <a:pt x="573162" y="0"/>
                  </a:lnTo>
                  <a:lnTo>
                    <a:pt x="57316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573162" cy="206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START!</a:t>
              </a:r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83379" y="14551980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33" name="Group 33"/>
          <p:cNvGrpSpPr/>
          <p:nvPr/>
        </p:nvGrpSpPr>
        <p:grpSpPr>
          <a:xfrm>
            <a:off x="12983605" y="14551980"/>
            <a:ext cx="2328852" cy="1418849"/>
            <a:chOff x="0" y="0"/>
            <a:chExt cx="55867" cy="340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975437" y="14551980"/>
            <a:ext cx="2328852" cy="1418849"/>
            <a:chOff x="0" y="0"/>
            <a:chExt cx="55867" cy="3403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3826695" y="1497380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3833672" y="14973809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0392" y="362802"/>
            <a:ext cx="17387217" cy="9561395"/>
            <a:chOff x="0" y="0"/>
            <a:chExt cx="748584" cy="411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63732" y="242629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COMPARISON BETWEEN TWO VERSIONS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627227" y="664387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29523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44802" y="1663330"/>
            <a:ext cx="13598396" cy="7959678"/>
          </a:xfrm>
          <a:custGeom>
            <a:avLst/>
            <a:gdLst/>
            <a:ahLst/>
            <a:cxnLst/>
            <a:rect l="l" t="t" r="r" b="b"/>
            <a:pathLst>
              <a:path w="13598396" h="7959678">
                <a:moveTo>
                  <a:pt x="0" y="0"/>
                </a:moveTo>
                <a:lnTo>
                  <a:pt x="13598396" y="0"/>
                </a:lnTo>
                <a:lnTo>
                  <a:pt x="13598396" y="7959677"/>
                </a:lnTo>
                <a:lnTo>
                  <a:pt x="0" y="795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91" r="-2791" b="-10231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784" y="2158433"/>
            <a:ext cx="16784191" cy="7575966"/>
            <a:chOff x="0" y="0"/>
            <a:chExt cx="722622" cy="3261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622" cy="326174"/>
            </a:xfrm>
            <a:custGeom>
              <a:avLst/>
              <a:gdLst/>
              <a:ahLst/>
              <a:cxnLst/>
              <a:rect l="l" t="t" r="r" b="b"/>
              <a:pathLst>
                <a:path w="722622" h="326174">
                  <a:moveTo>
                    <a:pt x="0" y="0"/>
                  </a:moveTo>
                  <a:lnTo>
                    <a:pt x="722622" y="0"/>
                  </a:lnTo>
                  <a:lnTo>
                    <a:pt x="722622" y="326174"/>
                  </a:lnTo>
                  <a:lnTo>
                    <a:pt x="0" y="326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2622" cy="3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14233" y="1999803"/>
            <a:ext cx="15107652" cy="782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8"/>
              </a:lnSpc>
            </a:pPr>
            <a:endParaRPr/>
          </a:p>
          <a:p>
            <a:pPr algn="l">
              <a:lnSpc>
                <a:spcPts val="3158"/>
              </a:lnSpc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ENVIRONMENT: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1420610" lvl="2" indent="-473537" algn="l">
              <a:lnSpc>
                <a:spcPts val="3158"/>
              </a:lnSpc>
              <a:buFont typeface="Arial"/>
              <a:buChar char="⚬"/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Static obstacles with fixed positions.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3158"/>
              </a:lnSpc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REWard System: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1420610" lvl="2" indent="-473537" algn="l">
              <a:lnSpc>
                <a:spcPts val="3158"/>
              </a:lnSpc>
              <a:buFont typeface="Arial"/>
              <a:buChar char="⚬"/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STAndard rewards with penalties for collisions.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710305" lvl="1" indent="-355153" algn="l">
              <a:lnSpc>
                <a:spcPts val="3158"/>
              </a:lnSpc>
              <a:buFont typeface="Arial"/>
              <a:buChar char="•"/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Optimization: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1420610" lvl="2" indent="-473537" algn="l">
              <a:lnSpc>
                <a:spcPts val="3158"/>
              </a:lnSpc>
              <a:buFont typeface="Arial"/>
              <a:buChar char="⚬"/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Basic optimizations for better movement strategies.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710305" lvl="1" indent="-355153" algn="l">
              <a:lnSpc>
                <a:spcPts val="3158"/>
              </a:lnSpc>
              <a:buFont typeface="Arial"/>
              <a:buChar char="•"/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CHallenges: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1420610" lvl="2" indent="-473537" algn="l">
              <a:lnSpc>
                <a:spcPts val="3158"/>
              </a:lnSpc>
              <a:buFont typeface="Arial"/>
              <a:buChar char="⚬"/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LImited adaptability to dynamic challenges.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798060" y="517525"/>
            <a:ext cx="6691880" cy="1022349"/>
            <a:chOff x="0" y="0"/>
            <a:chExt cx="1441253" cy="2201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1253" cy="220187"/>
            </a:xfrm>
            <a:custGeom>
              <a:avLst/>
              <a:gdLst/>
              <a:ahLst/>
              <a:cxnLst/>
              <a:rect l="l" t="t" r="r" b="b"/>
              <a:pathLst>
                <a:path w="1441253" h="220187">
                  <a:moveTo>
                    <a:pt x="0" y="0"/>
                  </a:moveTo>
                  <a:lnTo>
                    <a:pt x="1441253" y="0"/>
                  </a:lnTo>
                  <a:lnTo>
                    <a:pt x="1441253" y="220187"/>
                  </a:lnTo>
                  <a:lnTo>
                    <a:pt x="0" y="220187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41253" cy="296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VERSION 3 - FIXED OBSTACLES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36123" y="542854"/>
            <a:ext cx="2328852" cy="1418849"/>
            <a:chOff x="0" y="0"/>
            <a:chExt cx="55867" cy="34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0784" y="453508"/>
            <a:ext cx="2328852" cy="1418849"/>
            <a:chOff x="0" y="0"/>
            <a:chExt cx="55867" cy="34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179213" y="9646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87451" y="875336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9561395"/>
            <a:chOff x="0" y="0"/>
            <a:chExt cx="748584" cy="411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SNAPSHOTS FROM FIXED OBSTACLES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VERSION- V1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133141" y="9519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8718" y="9519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750054" y="1996958"/>
            <a:ext cx="12530617" cy="7048472"/>
          </a:xfrm>
          <a:custGeom>
            <a:avLst/>
            <a:gdLst/>
            <a:ahLst/>
            <a:cxnLst/>
            <a:rect l="l" t="t" r="r" b="b"/>
            <a:pathLst>
              <a:path w="12530617" h="7048472">
                <a:moveTo>
                  <a:pt x="0" y="0"/>
                </a:moveTo>
                <a:lnTo>
                  <a:pt x="12530617" y="0"/>
                </a:lnTo>
                <a:lnTo>
                  <a:pt x="12530617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784" y="2158433"/>
            <a:ext cx="16784191" cy="7575966"/>
            <a:chOff x="0" y="0"/>
            <a:chExt cx="722622" cy="3261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622" cy="326174"/>
            </a:xfrm>
            <a:custGeom>
              <a:avLst/>
              <a:gdLst/>
              <a:ahLst/>
              <a:cxnLst/>
              <a:rect l="l" t="t" r="r" b="b"/>
              <a:pathLst>
                <a:path w="722622" h="326174">
                  <a:moveTo>
                    <a:pt x="0" y="0"/>
                  </a:moveTo>
                  <a:lnTo>
                    <a:pt x="722622" y="0"/>
                  </a:lnTo>
                  <a:lnTo>
                    <a:pt x="722622" y="326174"/>
                  </a:lnTo>
                  <a:lnTo>
                    <a:pt x="0" y="326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2622" cy="3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0174" y="2742743"/>
            <a:ext cx="15107652" cy="651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947" lvl="1" indent="-311974" algn="l">
              <a:lnSpc>
                <a:spcPts val="2774"/>
              </a:lnSpc>
              <a:buFont typeface="Arial"/>
              <a:buChar char="•"/>
            </a:pPr>
            <a:r>
              <a:rPr lang="en-US" sz="28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REWARD SYSTEM ENHANCEMENTS:</a:t>
            </a:r>
          </a:p>
          <a:p>
            <a:pPr marL="1247894" lvl="2" indent="-415965" algn="l">
              <a:lnSpc>
                <a:spcPts val="2774"/>
              </a:lnSpc>
              <a:buFont typeface="Arial"/>
              <a:buChar char="⚬"/>
            </a:pPr>
            <a:r>
              <a:rPr lang="en-US" sz="28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+1 for moving closer to food.</a:t>
            </a:r>
          </a:p>
          <a:p>
            <a:pPr marL="1247894" lvl="2" indent="-415965" algn="l">
              <a:lnSpc>
                <a:spcPts val="2774"/>
              </a:lnSpc>
              <a:buFont typeface="Arial"/>
              <a:buChar char="⚬"/>
            </a:pPr>
            <a:r>
              <a:rPr lang="en-US" sz="28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-1 for moving away from food.</a:t>
            </a:r>
          </a:p>
          <a:p>
            <a:pPr algn="l">
              <a:lnSpc>
                <a:spcPts val="2774"/>
              </a:lnSpc>
            </a:pPr>
            <a:endParaRPr lang="en-US" sz="28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623947" lvl="1" indent="-311974" algn="l">
              <a:lnSpc>
                <a:spcPts val="2774"/>
              </a:lnSpc>
              <a:buFont typeface="Arial"/>
              <a:buChar char="•"/>
            </a:pPr>
            <a:r>
              <a:rPr lang="en-US" sz="28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STATE REPresentation:</a:t>
            </a:r>
          </a:p>
          <a:p>
            <a:pPr marL="1247894" lvl="2" indent="-415965" algn="l">
              <a:lnSpc>
                <a:spcPts val="2774"/>
              </a:lnSpc>
              <a:buFont typeface="Arial"/>
              <a:buChar char="⚬"/>
            </a:pPr>
            <a:r>
              <a:rPr lang="en-US" sz="28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EXPAnded to include normalized distances and obstacle proximity.</a:t>
            </a:r>
          </a:p>
          <a:p>
            <a:pPr algn="l">
              <a:lnSpc>
                <a:spcPts val="2774"/>
              </a:lnSpc>
            </a:pPr>
            <a:endParaRPr lang="en-US" sz="28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623947" lvl="1" indent="-311974" algn="l">
              <a:lnSpc>
                <a:spcPts val="2774"/>
              </a:lnSpc>
              <a:buFont typeface="Arial"/>
              <a:buChar char="•"/>
            </a:pPr>
            <a:r>
              <a:rPr lang="en-US" sz="28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ADVanced Techniques:</a:t>
            </a:r>
          </a:p>
          <a:p>
            <a:pPr marL="1247894" lvl="2" indent="-415965" algn="l">
              <a:lnSpc>
                <a:spcPts val="2774"/>
              </a:lnSpc>
              <a:buFont typeface="Arial"/>
              <a:buChar char="⚬"/>
            </a:pPr>
            <a:r>
              <a:rPr lang="en-US" sz="28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Implemented Double DQN for stability.</a:t>
            </a:r>
          </a:p>
          <a:p>
            <a:pPr algn="l">
              <a:lnSpc>
                <a:spcPts val="2774"/>
              </a:lnSpc>
            </a:pPr>
            <a:endParaRPr lang="en-US" sz="28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623947" lvl="1" indent="-311974" algn="l">
              <a:lnSpc>
                <a:spcPts val="2774"/>
              </a:lnSpc>
              <a:buFont typeface="Arial"/>
              <a:buChar char="•"/>
            </a:pPr>
            <a:r>
              <a:rPr lang="en-US" sz="28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Neural Network Architecture:</a:t>
            </a:r>
          </a:p>
          <a:p>
            <a:pPr marL="1247894" lvl="2" indent="-415965" algn="l">
              <a:lnSpc>
                <a:spcPts val="2774"/>
              </a:lnSpc>
              <a:buFont typeface="Arial"/>
              <a:buChar char="⚬"/>
            </a:pPr>
            <a:r>
              <a:rPr lang="en-US" sz="28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ADDED MORE layers and switched to LeakyReLU activation.</a:t>
            </a:r>
          </a:p>
          <a:p>
            <a:pPr algn="l">
              <a:lnSpc>
                <a:spcPts val="2774"/>
              </a:lnSpc>
            </a:pPr>
            <a:endParaRPr lang="en-US" sz="28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623947" lvl="1" indent="-311974" algn="l">
              <a:lnSpc>
                <a:spcPts val="2774"/>
              </a:lnSpc>
              <a:buFont typeface="Arial"/>
              <a:buChar char="•"/>
            </a:pPr>
            <a:r>
              <a:rPr lang="en-US" sz="28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Impact:</a:t>
            </a:r>
          </a:p>
          <a:p>
            <a:pPr marL="1247894" lvl="2" indent="-415965" algn="l">
              <a:lnSpc>
                <a:spcPts val="2774"/>
              </a:lnSpc>
              <a:buFont typeface="Arial"/>
              <a:buChar char="⚬"/>
            </a:pPr>
            <a:r>
              <a:rPr lang="en-US" sz="28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Improved learning and stability.</a:t>
            </a:r>
          </a:p>
          <a:p>
            <a:pPr algn="l">
              <a:lnSpc>
                <a:spcPts val="2774"/>
              </a:lnSpc>
            </a:pPr>
            <a:endParaRPr lang="en-US" sz="28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798060" y="517525"/>
            <a:ext cx="6691880" cy="1022349"/>
            <a:chOff x="0" y="0"/>
            <a:chExt cx="1441253" cy="2201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1253" cy="220187"/>
            </a:xfrm>
            <a:custGeom>
              <a:avLst/>
              <a:gdLst/>
              <a:ahLst/>
              <a:cxnLst/>
              <a:rect l="l" t="t" r="r" b="b"/>
              <a:pathLst>
                <a:path w="1441253" h="220187">
                  <a:moveTo>
                    <a:pt x="0" y="0"/>
                  </a:moveTo>
                  <a:lnTo>
                    <a:pt x="1441253" y="0"/>
                  </a:lnTo>
                  <a:lnTo>
                    <a:pt x="1441253" y="220187"/>
                  </a:lnTo>
                  <a:lnTo>
                    <a:pt x="0" y="220187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41253" cy="296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VERSION 4 - OPTIMIZATION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36123" y="542854"/>
            <a:ext cx="2328852" cy="1418849"/>
            <a:chOff x="0" y="0"/>
            <a:chExt cx="55867" cy="34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0784" y="453508"/>
            <a:ext cx="2328852" cy="1418849"/>
            <a:chOff x="0" y="0"/>
            <a:chExt cx="55867" cy="34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179213" y="9646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87451" y="875336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9561395"/>
            <a:chOff x="0" y="0"/>
            <a:chExt cx="748584" cy="411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SNAPSHOTS FROM FIXED OBSTACLES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VERSION- V2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133141" y="9519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8718" y="9519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78692" y="1971174"/>
            <a:ext cx="12722200" cy="7048472"/>
          </a:xfrm>
          <a:custGeom>
            <a:avLst/>
            <a:gdLst/>
            <a:ahLst/>
            <a:cxnLst/>
            <a:rect l="l" t="t" r="r" b="b"/>
            <a:pathLst>
              <a:path w="12722200" h="7048472">
                <a:moveTo>
                  <a:pt x="0" y="0"/>
                </a:moveTo>
                <a:lnTo>
                  <a:pt x="12722199" y="0"/>
                </a:lnTo>
                <a:lnTo>
                  <a:pt x="12722199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64" b="-764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9561395"/>
            <a:chOff x="0" y="0"/>
            <a:chExt cx="748584" cy="411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COMPARISON BETWEEN TWO VERSIONS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133141" y="9519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8718" y="9519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810744" y="1768086"/>
            <a:ext cx="11643733" cy="7731125"/>
          </a:xfrm>
          <a:custGeom>
            <a:avLst/>
            <a:gdLst/>
            <a:ahLst/>
            <a:cxnLst/>
            <a:rect l="l" t="t" r="r" b="b"/>
            <a:pathLst>
              <a:path w="11643733" h="7731125">
                <a:moveTo>
                  <a:pt x="0" y="0"/>
                </a:moveTo>
                <a:lnTo>
                  <a:pt x="11643733" y="0"/>
                </a:lnTo>
                <a:lnTo>
                  <a:pt x="11643733" y="7731126"/>
                </a:lnTo>
                <a:lnTo>
                  <a:pt x="0" y="773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417" r="-4876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784" y="2158433"/>
            <a:ext cx="16784191" cy="7575966"/>
            <a:chOff x="0" y="0"/>
            <a:chExt cx="722622" cy="3261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622" cy="326174"/>
            </a:xfrm>
            <a:custGeom>
              <a:avLst/>
              <a:gdLst/>
              <a:ahLst/>
              <a:cxnLst/>
              <a:rect l="l" t="t" r="r" b="b"/>
              <a:pathLst>
                <a:path w="722622" h="326174">
                  <a:moveTo>
                    <a:pt x="0" y="0"/>
                  </a:moveTo>
                  <a:lnTo>
                    <a:pt x="722622" y="0"/>
                  </a:lnTo>
                  <a:lnTo>
                    <a:pt x="722622" y="326174"/>
                  </a:lnTo>
                  <a:lnTo>
                    <a:pt x="0" y="326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2622" cy="3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35479" y="2933710"/>
            <a:ext cx="16074801" cy="600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1"/>
              </a:lnSpc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ENVIRONMENT: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663891" lvl="1" indent="-331945" algn="l">
              <a:lnSpc>
                <a:spcPts val="2951"/>
              </a:lnSpc>
              <a:buFont typeface="Arial"/>
              <a:buChar char="•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Dynamic obstacles spawn after game over.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951"/>
              </a:lnSpc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Adaptability: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663891" lvl="1" indent="-331945" algn="l">
              <a:lnSpc>
                <a:spcPts val="2951"/>
              </a:lnSpc>
              <a:buFont typeface="Arial"/>
              <a:buChar char="•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AI learns to handle changing obstacle positions.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951"/>
              </a:lnSpc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Training Efficiency: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663891" lvl="1" indent="-331945" algn="l">
              <a:lnSpc>
                <a:spcPts val="2951"/>
              </a:lnSpc>
              <a:buFont typeface="Arial"/>
              <a:buChar char="•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Extended training time for better learning.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2951"/>
              </a:lnSpc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Challenges: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663891" lvl="1" indent="-331945" algn="l">
              <a:lnSpc>
                <a:spcPts val="2951"/>
              </a:lnSpc>
              <a:buFont typeface="Arial"/>
              <a:buChar char="•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Maintaining performance with increasing difficulty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798060" y="517525"/>
            <a:ext cx="6691880" cy="1022349"/>
            <a:chOff x="0" y="0"/>
            <a:chExt cx="1441253" cy="2201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1253" cy="220187"/>
            </a:xfrm>
            <a:custGeom>
              <a:avLst/>
              <a:gdLst/>
              <a:ahLst/>
              <a:cxnLst/>
              <a:rect l="l" t="t" r="r" b="b"/>
              <a:pathLst>
                <a:path w="1441253" h="220187">
                  <a:moveTo>
                    <a:pt x="0" y="0"/>
                  </a:moveTo>
                  <a:lnTo>
                    <a:pt x="1441253" y="0"/>
                  </a:lnTo>
                  <a:lnTo>
                    <a:pt x="1441253" y="220187"/>
                  </a:lnTo>
                  <a:lnTo>
                    <a:pt x="0" y="220187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41253" cy="296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VERSION 5 - DYNAMIC ENVIRONMENT (POST GAME OVER)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36123" y="542854"/>
            <a:ext cx="2328852" cy="1418849"/>
            <a:chOff x="0" y="0"/>
            <a:chExt cx="55867" cy="34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0784" y="453508"/>
            <a:ext cx="2328852" cy="1418849"/>
            <a:chOff x="0" y="0"/>
            <a:chExt cx="55867" cy="34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179213" y="9646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87451" y="875336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9561395"/>
            <a:chOff x="0" y="0"/>
            <a:chExt cx="748584" cy="411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SNAPSHOTS FROM DYNAMIC OBSTACLES (POST GAME OVER)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531263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45538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81389" y="1746609"/>
            <a:ext cx="13141877" cy="7511691"/>
          </a:xfrm>
          <a:custGeom>
            <a:avLst/>
            <a:gdLst/>
            <a:ahLst/>
            <a:cxnLst/>
            <a:rect l="l" t="t" r="r" b="b"/>
            <a:pathLst>
              <a:path w="13141877" h="7511691">
                <a:moveTo>
                  <a:pt x="0" y="0"/>
                </a:moveTo>
                <a:lnTo>
                  <a:pt x="13141877" y="0"/>
                </a:lnTo>
                <a:lnTo>
                  <a:pt x="13141877" y="7511691"/>
                </a:lnTo>
                <a:lnTo>
                  <a:pt x="0" y="7511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16" r="-4664" b="-2616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9561395"/>
            <a:chOff x="0" y="0"/>
            <a:chExt cx="748584" cy="411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SNAPSHOTS FROM DYNAMIC OBSTACLES (POST GAME OVER)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531263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45538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5874" y="1840665"/>
            <a:ext cx="15847615" cy="7417635"/>
          </a:xfrm>
          <a:custGeom>
            <a:avLst/>
            <a:gdLst/>
            <a:ahLst/>
            <a:cxnLst/>
            <a:rect l="l" t="t" r="r" b="b"/>
            <a:pathLst>
              <a:path w="15847615" h="7417635">
                <a:moveTo>
                  <a:pt x="0" y="0"/>
                </a:moveTo>
                <a:lnTo>
                  <a:pt x="15847614" y="0"/>
                </a:lnTo>
                <a:lnTo>
                  <a:pt x="15847614" y="7417635"/>
                </a:lnTo>
                <a:lnTo>
                  <a:pt x="0" y="7417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6" r="-1618" b="-21022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1AE85E-03FE-41DB-0FC0-01B7DDA7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57C9BF-B57C-9C44-33DD-6A2B18A52C1D}"/>
              </a:ext>
            </a:extLst>
          </p:cNvPr>
          <p:cNvGrpSpPr/>
          <p:nvPr/>
        </p:nvGrpSpPr>
        <p:grpSpPr>
          <a:xfrm>
            <a:off x="366073" y="299440"/>
            <a:ext cx="17387217" cy="9561395"/>
            <a:chOff x="0" y="0"/>
            <a:chExt cx="748584" cy="4116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BC8FEC5-6339-4B3D-79BF-464A762D6850}"/>
                </a:ext>
              </a:extLst>
            </p:cNvPr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252F861-7439-A661-47FB-EE2597CC868F}"/>
                </a:ext>
              </a:extLst>
            </p:cNvPr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1F8D92B-2C96-0759-66E6-98396007E0A7}"/>
              </a:ext>
            </a:extLst>
          </p:cNvPr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3D48391-5081-B8A7-4CE9-EC72CC187B63}"/>
                </a:ext>
              </a:extLst>
            </p:cNvPr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204029-399F-3F5E-A135-A9601883DBE5}"/>
                </a:ext>
              </a:extLst>
            </p:cNvPr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SNAPSHOTS FROM DYNAMIC OBSTACLES (POST GAME OVER)</a:t>
              </a:r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6E7B1075-AC0D-3207-F709-62F54FA1CD30}"/>
              </a:ext>
            </a:extLst>
          </p:cNvPr>
          <p:cNvSpPr/>
          <p:nvPr/>
        </p:nvSpPr>
        <p:spPr>
          <a:xfrm>
            <a:off x="14531263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2EDDA4B-FB7B-5EA9-67DF-1E88825B001B}"/>
              </a:ext>
            </a:extLst>
          </p:cNvPr>
          <p:cNvSpPr/>
          <p:nvPr/>
        </p:nvSpPr>
        <p:spPr>
          <a:xfrm>
            <a:off x="2645538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04B0B5-22AE-D942-8117-346BB08BC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59" y="1757959"/>
            <a:ext cx="13922482" cy="783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07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17907" y="2528460"/>
            <a:ext cx="10530177" cy="103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3"/>
              </a:lnSpc>
            </a:pPr>
            <a:r>
              <a:rPr lang="en-US" sz="715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 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17333" y="3559056"/>
            <a:ext cx="15853334" cy="5699244"/>
            <a:chOff x="0" y="0"/>
            <a:chExt cx="646802" cy="2325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6802" cy="232524"/>
            </a:xfrm>
            <a:custGeom>
              <a:avLst/>
              <a:gdLst/>
              <a:ahLst/>
              <a:cxnLst/>
              <a:rect l="l" t="t" r="r" b="b"/>
              <a:pathLst>
                <a:path w="646802" h="232524">
                  <a:moveTo>
                    <a:pt x="0" y="0"/>
                  </a:moveTo>
                  <a:lnTo>
                    <a:pt x="646802" y="0"/>
                  </a:lnTo>
                  <a:lnTo>
                    <a:pt x="646802" y="232524"/>
                  </a:lnTo>
                  <a:lnTo>
                    <a:pt x="0" y="232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8685"/>
              <a:ext cx="646802" cy="223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4619"/>
                </a:lnSpc>
              </a:pPr>
              <a:r>
                <a:rPr lang="en-US" sz="3299" dirty="0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Overview:</a:t>
              </a:r>
            </a:p>
            <a:p>
              <a:pPr marL="712465" lvl="1" indent="-356233" algn="just">
                <a:lnSpc>
                  <a:spcPts val="4619"/>
                </a:lnSpc>
                <a:buFont typeface="Arial"/>
                <a:buChar char="•"/>
              </a:pPr>
              <a:r>
                <a:rPr lang="en-US" sz="3299" dirty="0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Evolution of an AI-driven Snake game through FOUR versions.</a:t>
              </a:r>
            </a:p>
            <a:p>
              <a:pPr marL="712465" lvl="1" indent="-356233" algn="just">
                <a:lnSpc>
                  <a:spcPts val="4619"/>
                </a:lnSpc>
                <a:buFont typeface="Arial"/>
                <a:buChar char="•"/>
              </a:pPr>
              <a:r>
                <a:rPr lang="en-US" sz="3299" dirty="0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Focused on improving adaptability, learning efficiency, and performance.</a:t>
              </a:r>
            </a:p>
            <a:p>
              <a:pPr algn="just">
                <a:lnSpc>
                  <a:spcPts val="4619"/>
                </a:lnSpc>
              </a:pPr>
              <a:r>
                <a:rPr lang="en-US" sz="3299" dirty="0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Motivation:</a:t>
              </a:r>
            </a:p>
            <a:p>
              <a:pPr marL="712465" lvl="1" indent="-356233" algn="just">
                <a:lnSpc>
                  <a:spcPts val="4619"/>
                </a:lnSpc>
                <a:buFont typeface="Arial"/>
                <a:buChar char="•"/>
              </a:pPr>
              <a:r>
                <a:rPr lang="en-US" sz="3299" dirty="0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Demonstrate reinforcement learning applications in dynamic environments.</a:t>
              </a:r>
            </a:p>
            <a:p>
              <a:pPr marL="712465" lvl="1" indent="-356233" algn="just">
                <a:lnSpc>
                  <a:spcPts val="4619"/>
                </a:lnSpc>
                <a:buFont typeface="Arial"/>
                <a:buChar char="•"/>
              </a:pPr>
              <a:r>
                <a:rPr lang="en-US" sz="3299" dirty="0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Solve challenges in AI behavior optimization.</a:t>
              </a:r>
            </a:p>
            <a:p>
              <a:pPr algn="just">
                <a:lnSpc>
                  <a:spcPts val="4619"/>
                </a:lnSpc>
              </a:pPr>
              <a:endParaRPr lang="en-US" sz="3299" dirty="0">
                <a:solidFill>
                  <a:srgbClr val="F9FF00"/>
                </a:solidFill>
                <a:latin typeface="Retropix"/>
                <a:ea typeface="Retropix"/>
                <a:cs typeface="Retropix"/>
                <a:sym typeface="Retropix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91003" y="764866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7" name="Group 7"/>
          <p:cNvGrpSpPr/>
          <p:nvPr/>
        </p:nvGrpSpPr>
        <p:grpSpPr>
          <a:xfrm>
            <a:off x="12983658" y="831768"/>
            <a:ext cx="2328852" cy="1418849"/>
            <a:chOff x="0" y="0"/>
            <a:chExt cx="55867" cy="34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42063" y="764866"/>
            <a:ext cx="2328852" cy="1418849"/>
            <a:chOff x="0" y="0"/>
            <a:chExt cx="55867" cy="340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826748" y="1253597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871360" y="118669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784" y="2158433"/>
            <a:ext cx="16784191" cy="7575966"/>
            <a:chOff x="0" y="0"/>
            <a:chExt cx="722622" cy="3261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622" cy="326174"/>
            </a:xfrm>
            <a:custGeom>
              <a:avLst/>
              <a:gdLst/>
              <a:ahLst/>
              <a:cxnLst/>
              <a:rect l="l" t="t" r="r" b="b"/>
              <a:pathLst>
                <a:path w="722622" h="326174">
                  <a:moveTo>
                    <a:pt x="0" y="0"/>
                  </a:moveTo>
                  <a:lnTo>
                    <a:pt x="722622" y="0"/>
                  </a:lnTo>
                  <a:lnTo>
                    <a:pt x="722622" y="326174"/>
                  </a:lnTo>
                  <a:lnTo>
                    <a:pt x="0" y="326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2622" cy="3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35479" y="2526292"/>
            <a:ext cx="16074801" cy="687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891" lvl="1" indent="-331945" algn="l">
              <a:lnSpc>
                <a:spcPts val="2951"/>
              </a:lnSpc>
              <a:buFont typeface="Arial"/>
              <a:buChar char="•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ENVIRONMENT: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1327781" lvl="2" indent="-442594" algn="l">
              <a:lnSpc>
                <a:spcPts val="2951"/>
              </a:lnSpc>
              <a:buFont typeface="Arial"/>
              <a:buChar char="⚬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MOVIng obstacles after every reward.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663891" lvl="1" indent="-331945" algn="l">
              <a:lnSpc>
                <a:spcPts val="2951"/>
              </a:lnSpc>
              <a:buFont typeface="Arial"/>
              <a:buChar char="•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REWard System:</a:t>
            </a:r>
          </a:p>
          <a:p>
            <a:pPr marL="663891" lvl="1" indent="-331945" algn="l">
              <a:lnSpc>
                <a:spcPts val="2951"/>
              </a:lnSpc>
              <a:buFont typeface="Arial"/>
              <a:buChar char="•"/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1327781" lvl="2" indent="-442594" algn="l">
              <a:lnSpc>
                <a:spcPts val="2951"/>
              </a:lnSpc>
              <a:buFont typeface="Arial"/>
              <a:buChar char="⚬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ENHANCED reward structure balances food collection and obstacle avoidance.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663891" lvl="1" indent="-331945" algn="l">
              <a:lnSpc>
                <a:spcPts val="2951"/>
              </a:lnSpc>
              <a:buFont typeface="Arial"/>
              <a:buChar char="•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SCOring Potential: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1327781" lvl="2" indent="-442594" algn="l">
              <a:lnSpc>
                <a:spcPts val="2951"/>
              </a:lnSpc>
              <a:buFont typeface="Arial"/>
              <a:buChar char="⚬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HIGHESt scoring potential among all versions.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663891" lvl="1" indent="-331945" algn="l">
              <a:lnSpc>
                <a:spcPts val="2951"/>
              </a:lnSpc>
              <a:buFont typeface="Arial"/>
              <a:buChar char="•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Learning Efficiency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1327781" lvl="2" indent="-442594" algn="l">
              <a:lnSpc>
                <a:spcPts val="2951"/>
              </a:lnSpc>
              <a:buFont typeface="Arial"/>
              <a:buChar char="⚬"/>
            </a:pPr>
            <a:r>
              <a:rPr lang="en-US" sz="307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Fully optimized with smooth exploration-to-exploitation transitions.</a:t>
            </a:r>
          </a:p>
          <a:p>
            <a:pPr algn="l">
              <a:lnSpc>
                <a:spcPts val="2951"/>
              </a:lnSpc>
            </a:pPr>
            <a:endParaRPr lang="en-US" sz="3074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798060" y="517525"/>
            <a:ext cx="6691880" cy="1022349"/>
            <a:chOff x="0" y="0"/>
            <a:chExt cx="1441253" cy="2201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1253" cy="220187"/>
            </a:xfrm>
            <a:custGeom>
              <a:avLst/>
              <a:gdLst/>
              <a:ahLst/>
              <a:cxnLst/>
              <a:rect l="l" t="t" r="r" b="b"/>
              <a:pathLst>
                <a:path w="1441253" h="220187">
                  <a:moveTo>
                    <a:pt x="0" y="0"/>
                  </a:moveTo>
                  <a:lnTo>
                    <a:pt x="1441253" y="0"/>
                  </a:lnTo>
                  <a:lnTo>
                    <a:pt x="1441253" y="220187"/>
                  </a:lnTo>
                  <a:lnTo>
                    <a:pt x="0" y="220187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41253" cy="296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VERSION 6 - REWARD-TRIGGERED DYNAMICS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36123" y="542854"/>
            <a:ext cx="2328852" cy="1418849"/>
            <a:chOff x="0" y="0"/>
            <a:chExt cx="55867" cy="34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0784" y="453508"/>
            <a:ext cx="2328852" cy="1418849"/>
            <a:chOff x="0" y="0"/>
            <a:chExt cx="55867" cy="34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179213" y="9646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87451" y="875336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9561395"/>
            <a:chOff x="0" y="0"/>
            <a:chExt cx="748584" cy="411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SNAPSHOTS FROM DYNAMIC REWARD-TRIGGERED OBSTACLES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531263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45538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1395" y="1527175"/>
            <a:ext cx="15376572" cy="8277479"/>
          </a:xfrm>
          <a:custGeom>
            <a:avLst/>
            <a:gdLst/>
            <a:ahLst/>
            <a:cxnLst/>
            <a:rect l="l" t="t" r="r" b="b"/>
            <a:pathLst>
              <a:path w="15376572" h="8277479">
                <a:moveTo>
                  <a:pt x="0" y="0"/>
                </a:moveTo>
                <a:lnTo>
                  <a:pt x="15376572" y="0"/>
                </a:lnTo>
                <a:lnTo>
                  <a:pt x="15376572" y="8277479"/>
                </a:lnTo>
                <a:lnTo>
                  <a:pt x="0" y="8277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66" t="-3791" r="-11539" b="-14340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9561395"/>
            <a:chOff x="0" y="0"/>
            <a:chExt cx="748584" cy="411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SNAPSHOTS FROM DYNAMIC REWARD-TRIGGERED OBSTACLES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531263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45538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45538" y="1871514"/>
            <a:ext cx="13170513" cy="7386786"/>
          </a:xfrm>
          <a:custGeom>
            <a:avLst/>
            <a:gdLst/>
            <a:ahLst/>
            <a:cxnLst/>
            <a:rect l="l" t="t" r="r" b="b"/>
            <a:pathLst>
              <a:path w="13170513" h="7386786">
                <a:moveTo>
                  <a:pt x="0" y="0"/>
                </a:moveTo>
                <a:lnTo>
                  <a:pt x="13170513" y="0"/>
                </a:lnTo>
                <a:lnTo>
                  <a:pt x="13170513" y="7386786"/>
                </a:lnTo>
                <a:lnTo>
                  <a:pt x="0" y="7386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0" t="-1523" r="-370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9561395"/>
            <a:chOff x="0" y="0"/>
            <a:chExt cx="748584" cy="411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COMPARISON BETWEEN TWO VERSIONS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133141" y="9519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8718" y="9519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8134" y="2348888"/>
            <a:ext cx="16013066" cy="7061812"/>
          </a:xfrm>
          <a:custGeom>
            <a:avLst/>
            <a:gdLst/>
            <a:ahLst/>
            <a:cxnLst/>
            <a:rect l="l" t="t" r="r" b="b"/>
            <a:pathLst>
              <a:path w="15871731" h="6909412">
                <a:moveTo>
                  <a:pt x="0" y="0"/>
                </a:moveTo>
                <a:lnTo>
                  <a:pt x="15871732" y="0"/>
                </a:lnTo>
                <a:lnTo>
                  <a:pt x="15871732" y="6909412"/>
                </a:lnTo>
                <a:lnTo>
                  <a:pt x="0" y="6909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05" r="-3420" b="-659"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1647" y="2641280"/>
            <a:ext cx="15627653" cy="6106290"/>
            <a:chOff x="0" y="0"/>
            <a:chExt cx="672829" cy="262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829" cy="262899"/>
            </a:xfrm>
            <a:custGeom>
              <a:avLst/>
              <a:gdLst/>
              <a:ahLst/>
              <a:cxnLst/>
              <a:rect l="l" t="t" r="r" b="b"/>
              <a:pathLst>
                <a:path w="672829" h="262899">
                  <a:moveTo>
                    <a:pt x="0" y="0"/>
                  </a:moveTo>
                  <a:lnTo>
                    <a:pt x="672829" y="0"/>
                  </a:lnTo>
                  <a:lnTo>
                    <a:pt x="672829" y="262899"/>
                  </a:lnTo>
                  <a:lnTo>
                    <a:pt x="0" y="2628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72829" cy="300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92163" y="2420516"/>
            <a:ext cx="4595949" cy="841373"/>
            <a:chOff x="0" y="0"/>
            <a:chExt cx="989845" cy="1812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9845" cy="181209"/>
            </a:xfrm>
            <a:custGeom>
              <a:avLst/>
              <a:gdLst/>
              <a:ahLst/>
              <a:cxnLst/>
              <a:rect l="l" t="t" r="r" b="b"/>
              <a:pathLst>
                <a:path w="989845" h="181209">
                  <a:moveTo>
                    <a:pt x="0" y="0"/>
                  </a:moveTo>
                  <a:lnTo>
                    <a:pt x="989845" y="0"/>
                  </a:lnTo>
                  <a:lnTo>
                    <a:pt x="989845" y="181209"/>
                  </a:lnTo>
                  <a:lnTo>
                    <a:pt x="0" y="181209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989845" cy="276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CONCLUSION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49108" y="1028700"/>
            <a:ext cx="3846829" cy="669688"/>
            <a:chOff x="0" y="0"/>
            <a:chExt cx="92282" cy="160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282" cy="16065"/>
            </a:xfrm>
            <a:custGeom>
              <a:avLst/>
              <a:gdLst/>
              <a:ahLst/>
              <a:cxnLst/>
              <a:rect l="l" t="t" r="r" b="b"/>
              <a:pathLst>
                <a:path w="92282" h="16065">
                  <a:moveTo>
                    <a:pt x="0" y="0"/>
                  </a:moveTo>
                  <a:lnTo>
                    <a:pt x="92282" y="0"/>
                  </a:lnTo>
                  <a:lnTo>
                    <a:pt x="92282" y="16065"/>
                  </a:lnTo>
                  <a:lnTo>
                    <a:pt x="0" y="16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2282" cy="54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21264" y="3633364"/>
            <a:ext cx="15138036" cy="517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3786">
                <a:solidFill>
                  <a:srgbClr val="FF75ED"/>
                </a:solidFill>
                <a:latin typeface="Retropix"/>
                <a:ea typeface="Retropix"/>
                <a:cs typeface="Retropix"/>
                <a:sym typeface="Retropix"/>
              </a:rPr>
              <a:t>Summary:</a:t>
            </a:r>
          </a:p>
          <a:p>
            <a:pPr marL="817457" lvl="1" indent="-408728" algn="l">
              <a:lnSpc>
                <a:spcPts val="3899"/>
              </a:lnSpc>
              <a:buFont typeface="Arial"/>
              <a:buChar char="•"/>
            </a:pPr>
            <a:r>
              <a:rPr lang="en-US" sz="3786">
                <a:solidFill>
                  <a:srgbClr val="FF75ED"/>
                </a:solidFill>
                <a:latin typeface="Retropix"/>
                <a:ea typeface="Retropix"/>
                <a:cs typeface="Retropix"/>
                <a:sym typeface="Retropix"/>
              </a:rPr>
              <a:t>Significant improvements achieved through six iterative versions.</a:t>
            </a:r>
          </a:p>
          <a:p>
            <a:pPr marL="817457" lvl="1" indent="-408728" algn="l">
              <a:lnSpc>
                <a:spcPts val="3899"/>
              </a:lnSpc>
              <a:buFont typeface="Arial"/>
              <a:buChar char="•"/>
            </a:pPr>
            <a:r>
              <a:rPr lang="en-US" sz="3786">
                <a:solidFill>
                  <a:srgbClr val="FF75ED"/>
                </a:solidFill>
                <a:latin typeface="Retropix"/>
                <a:ea typeface="Retropix"/>
                <a:cs typeface="Retropix"/>
                <a:sym typeface="Retropix"/>
              </a:rPr>
              <a:t>Transition from static to dynamic environments increased AI complexity and performance.</a:t>
            </a:r>
          </a:p>
          <a:p>
            <a:pPr algn="l">
              <a:lnSpc>
                <a:spcPts val="3899"/>
              </a:lnSpc>
            </a:pPr>
            <a:endParaRPr lang="en-US" sz="3786">
              <a:solidFill>
                <a:srgbClr val="FF75ED"/>
              </a:solidFill>
              <a:latin typeface="Retropix"/>
              <a:ea typeface="Retropix"/>
              <a:cs typeface="Retropix"/>
              <a:sym typeface="Retropix"/>
            </a:endParaRPr>
          </a:p>
          <a:p>
            <a:pPr algn="l">
              <a:lnSpc>
                <a:spcPts val="3899"/>
              </a:lnSpc>
            </a:pPr>
            <a:r>
              <a:rPr lang="en-US" sz="3786">
                <a:solidFill>
                  <a:srgbClr val="FF75ED"/>
                </a:solidFill>
                <a:latin typeface="Retropix"/>
                <a:ea typeface="Retropix"/>
                <a:cs typeface="Retropix"/>
                <a:sym typeface="Retropix"/>
              </a:rPr>
              <a:t>Future Improvements:</a:t>
            </a:r>
          </a:p>
          <a:p>
            <a:pPr marL="817457" lvl="1" indent="-408728" algn="l">
              <a:lnSpc>
                <a:spcPts val="3899"/>
              </a:lnSpc>
              <a:buFont typeface="Arial"/>
              <a:buChar char="•"/>
            </a:pPr>
            <a:r>
              <a:rPr lang="en-US" sz="3786">
                <a:solidFill>
                  <a:srgbClr val="FF75ED"/>
                </a:solidFill>
                <a:latin typeface="Retropix"/>
                <a:ea typeface="Retropix"/>
                <a:cs typeface="Retropix"/>
                <a:sym typeface="Retropix"/>
              </a:rPr>
              <a:t>Incorporate multi-agent systems for collaborative learning.</a:t>
            </a:r>
          </a:p>
          <a:p>
            <a:pPr marL="817457" lvl="1" indent="-408728" algn="l">
              <a:lnSpc>
                <a:spcPts val="3899"/>
              </a:lnSpc>
              <a:buFont typeface="Arial"/>
              <a:buChar char="•"/>
            </a:pPr>
            <a:r>
              <a:rPr lang="en-US" sz="3786">
                <a:solidFill>
                  <a:srgbClr val="FF75ED"/>
                </a:solidFill>
                <a:latin typeface="Retropix"/>
                <a:ea typeface="Retropix"/>
                <a:cs typeface="Retropix"/>
                <a:sym typeface="Retropix"/>
              </a:rPr>
              <a:t>Test in more complex, real-world-inspired environments.</a:t>
            </a:r>
          </a:p>
          <a:p>
            <a:pPr algn="l">
              <a:lnSpc>
                <a:spcPts val="3899"/>
              </a:lnSpc>
            </a:pPr>
            <a:endParaRPr lang="en-US" sz="3786">
              <a:solidFill>
                <a:srgbClr val="FF75ED"/>
              </a:solidFill>
              <a:latin typeface="Retropix"/>
              <a:ea typeface="Retropix"/>
              <a:cs typeface="Retropix"/>
              <a:sym typeface="Retropix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4945581" y="2207893"/>
            <a:ext cx="9585006" cy="0"/>
          </a:xfrm>
          <a:prstGeom prst="line">
            <a:avLst/>
          </a:prstGeom>
          <a:ln w="104775" cap="flat">
            <a:solidFill>
              <a:srgbClr val="F9FF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8518943" y="1102086"/>
            <a:ext cx="584263" cy="522916"/>
          </a:xfrm>
          <a:custGeom>
            <a:avLst/>
            <a:gdLst/>
            <a:ahLst/>
            <a:cxnLst/>
            <a:rect l="l" t="t" r="r" b="b"/>
            <a:pathLst>
              <a:path w="584263" h="522916">
                <a:moveTo>
                  <a:pt x="0" y="0"/>
                </a:moveTo>
                <a:lnTo>
                  <a:pt x="584264" y="0"/>
                </a:lnTo>
                <a:lnTo>
                  <a:pt x="584264" y="522916"/>
                </a:lnTo>
                <a:lnTo>
                  <a:pt x="0" y="522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686335" y="1102086"/>
            <a:ext cx="584263" cy="522916"/>
          </a:xfrm>
          <a:custGeom>
            <a:avLst/>
            <a:gdLst/>
            <a:ahLst/>
            <a:cxnLst/>
            <a:rect l="l" t="t" r="r" b="b"/>
            <a:pathLst>
              <a:path w="584263" h="522916">
                <a:moveTo>
                  <a:pt x="0" y="0"/>
                </a:moveTo>
                <a:lnTo>
                  <a:pt x="584263" y="0"/>
                </a:lnTo>
                <a:lnTo>
                  <a:pt x="584263" y="522916"/>
                </a:lnTo>
                <a:lnTo>
                  <a:pt x="0" y="522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284338" y="1102086"/>
            <a:ext cx="3846829" cy="669688"/>
            <a:chOff x="0" y="0"/>
            <a:chExt cx="92282" cy="160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282" cy="16065"/>
            </a:xfrm>
            <a:custGeom>
              <a:avLst/>
              <a:gdLst/>
              <a:ahLst/>
              <a:cxnLst/>
              <a:rect l="l" t="t" r="r" b="b"/>
              <a:pathLst>
                <a:path w="92282" h="16065">
                  <a:moveTo>
                    <a:pt x="0" y="0"/>
                  </a:moveTo>
                  <a:lnTo>
                    <a:pt x="92282" y="0"/>
                  </a:lnTo>
                  <a:lnTo>
                    <a:pt x="92282" y="16065"/>
                  </a:lnTo>
                  <a:lnTo>
                    <a:pt x="0" y="16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2282" cy="54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005537" y="8991876"/>
            <a:ext cx="3945860" cy="88781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19" name="Group 19"/>
          <p:cNvGrpSpPr/>
          <p:nvPr/>
        </p:nvGrpSpPr>
        <p:grpSpPr>
          <a:xfrm>
            <a:off x="5110958" y="8991876"/>
            <a:ext cx="2494528" cy="887819"/>
            <a:chOff x="0" y="0"/>
            <a:chExt cx="59842" cy="212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9842" cy="21298"/>
            </a:xfrm>
            <a:custGeom>
              <a:avLst/>
              <a:gdLst/>
              <a:ahLst/>
              <a:cxnLst/>
              <a:rect l="l" t="t" r="r" b="b"/>
              <a:pathLst>
                <a:path w="59842" h="21298">
                  <a:moveTo>
                    <a:pt x="0" y="0"/>
                  </a:moveTo>
                  <a:lnTo>
                    <a:pt x="59842" y="0"/>
                  </a:lnTo>
                  <a:lnTo>
                    <a:pt x="59842" y="21298"/>
                  </a:lnTo>
                  <a:lnTo>
                    <a:pt x="0" y="2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59842" cy="59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351447" y="8991876"/>
            <a:ext cx="2494528" cy="887819"/>
            <a:chOff x="0" y="0"/>
            <a:chExt cx="59842" cy="212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9842" cy="21298"/>
            </a:xfrm>
            <a:custGeom>
              <a:avLst/>
              <a:gdLst/>
              <a:ahLst/>
              <a:cxnLst/>
              <a:rect l="l" t="t" r="r" b="b"/>
              <a:pathLst>
                <a:path w="59842" h="21298">
                  <a:moveTo>
                    <a:pt x="0" y="0"/>
                  </a:moveTo>
                  <a:lnTo>
                    <a:pt x="59842" y="0"/>
                  </a:lnTo>
                  <a:lnTo>
                    <a:pt x="59842" y="21298"/>
                  </a:lnTo>
                  <a:lnTo>
                    <a:pt x="0" y="2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9842" cy="59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0392" y="362802"/>
            <a:ext cx="17387217" cy="9561395"/>
            <a:chOff x="0" y="0"/>
            <a:chExt cx="748584" cy="411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709353"/>
            <a:chOff x="0" y="0"/>
            <a:chExt cx="1503516" cy="152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152776"/>
            </a:xfrm>
            <a:custGeom>
              <a:avLst/>
              <a:gdLst/>
              <a:ahLst/>
              <a:cxnLst/>
              <a:rect l="l" t="t" r="r" b="b"/>
              <a:pathLst>
                <a:path w="1503516" h="152776">
                  <a:moveTo>
                    <a:pt x="0" y="0"/>
                  </a:moveTo>
                  <a:lnTo>
                    <a:pt x="1503516" y="0"/>
                  </a:lnTo>
                  <a:lnTo>
                    <a:pt x="1503516" y="152776"/>
                  </a:lnTo>
                  <a:lnTo>
                    <a:pt x="0" y="15277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19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99" b="0" i="0" u="none" strike="noStrike" kern="1200" cap="none" spc="0" normalizeH="0" baseline="0" noProof="0">
                  <a:ln>
                    <a:noFill/>
                  </a:ln>
                  <a:solidFill>
                    <a:srgbClr val="F9FF00"/>
                  </a:solidFill>
                  <a:effectLst/>
                  <a:uLnTx/>
                  <a:uFillTx/>
                  <a:latin typeface="Arcade Gamer"/>
                  <a:ea typeface="Arcade Gamer"/>
                  <a:cs typeface="Arcade Gamer"/>
                  <a:sym typeface="Arcade Gamer"/>
                </a:rPr>
                <a:t>TEAM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2428718" y="9519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1" y="2832535"/>
            <a:ext cx="15963900" cy="5886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50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65" b="0" i="0" u="none" strike="noStrike" kern="1200" cap="none" spc="0" normalizeH="0" baseline="0" noProof="0" dirty="0">
                <a:ln>
                  <a:noFill/>
                </a:ln>
                <a:solidFill>
                  <a:srgbClr val="FF75ED"/>
                </a:solidFill>
                <a:effectLst/>
                <a:uLnTx/>
                <a:uFillTx/>
                <a:latin typeface="Arcade Gamer"/>
                <a:ea typeface="Arcade Gamer"/>
                <a:cs typeface="Arcade Gamer"/>
                <a:sym typeface="Arcade Gamer"/>
              </a:rPr>
              <a:t>AHMED HASSANY       221100128</a:t>
            </a:r>
          </a:p>
          <a:p>
            <a:pPr marL="0" marR="0" lvl="0" indent="0" algn="just" defTabSz="914400" rtl="0" eaLnBrk="1" fontAlgn="auto" latinLnBrk="0" hangingPunct="1">
              <a:lnSpc>
                <a:spcPts val="50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65" b="0" i="0" u="none" strike="noStrike" kern="1200" cap="none" spc="0" normalizeH="0" baseline="0" noProof="0" dirty="0">
              <a:ln>
                <a:noFill/>
              </a:ln>
              <a:solidFill>
                <a:srgbClr val="FF75ED"/>
              </a:solidFill>
              <a:effectLst/>
              <a:uLnTx/>
              <a:uFillTx/>
              <a:latin typeface="Arcade Gamer"/>
              <a:ea typeface="Arcade Gamer"/>
              <a:cs typeface="Arcade Gamer"/>
              <a:sym typeface="Arcade Gamer"/>
            </a:endParaRPr>
          </a:p>
          <a:p>
            <a:pPr marL="0" marR="0" lvl="0" indent="0" algn="just" defTabSz="914400" rtl="0" eaLnBrk="1" fontAlgn="auto" latinLnBrk="0" hangingPunct="1">
              <a:lnSpc>
                <a:spcPts val="50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65" b="0" i="0" u="none" strike="noStrike" kern="1200" cap="none" spc="0" normalizeH="0" baseline="0" noProof="0" dirty="0">
                <a:ln>
                  <a:noFill/>
                </a:ln>
                <a:solidFill>
                  <a:srgbClr val="FF75ED"/>
                </a:solidFill>
                <a:effectLst/>
                <a:uLnTx/>
                <a:uFillTx/>
                <a:latin typeface="Arcade Gamer"/>
                <a:ea typeface="Arcade Gamer"/>
                <a:cs typeface="Arcade Gamer"/>
                <a:sym typeface="Arcade Gamer"/>
              </a:rPr>
              <a:t>YASEEN WALEED      221100979  </a:t>
            </a:r>
          </a:p>
          <a:p>
            <a:pPr marL="0" marR="0" lvl="0" indent="0" algn="just" defTabSz="914400" rtl="0" eaLnBrk="1" fontAlgn="auto" latinLnBrk="0" hangingPunct="1">
              <a:lnSpc>
                <a:spcPts val="50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65" b="0" i="0" u="none" strike="noStrike" kern="1200" cap="none" spc="0" normalizeH="0" baseline="0" noProof="0" dirty="0">
                <a:ln>
                  <a:noFill/>
                </a:ln>
                <a:solidFill>
                  <a:srgbClr val="FF75ED"/>
                </a:solidFill>
                <a:effectLst/>
                <a:uLnTx/>
                <a:uFillTx/>
                <a:latin typeface="Arcade Gamer"/>
                <a:ea typeface="Arcade Gamer"/>
                <a:cs typeface="Arcade Gamer"/>
                <a:sym typeface="Arcade Gamer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ts val="50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65" b="0" i="0" u="none" strike="noStrike" kern="1200" cap="none" spc="0" normalizeH="0" baseline="0" noProof="0" dirty="0">
                <a:ln>
                  <a:noFill/>
                </a:ln>
                <a:solidFill>
                  <a:srgbClr val="FF75ED"/>
                </a:solidFill>
                <a:effectLst/>
                <a:uLnTx/>
                <a:uFillTx/>
                <a:latin typeface="Arcade Gamer"/>
                <a:ea typeface="Arcade Gamer"/>
                <a:cs typeface="Arcade Gamer"/>
                <a:sym typeface="Arcade Gamer"/>
              </a:rPr>
              <a:t>NOUR MAHER             221101140</a:t>
            </a:r>
          </a:p>
          <a:p>
            <a:pPr marL="0" marR="0" lvl="0" indent="0" algn="just" defTabSz="914400" rtl="0" eaLnBrk="1" fontAlgn="auto" latinLnBrk="0" hangingPunct="1">
              <a:lnSpc>
                <a:spcPts val="50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65" b="0" i="0" u="none" strike="noStrike" kern="1200" cap="none" spc="0" normalizeH="0" baseline="0" noProof="0" dirty="0">
              <a:ln>
                <a:noFill/>
              </a:ln>
              <a:solidFill>
                <a:srgbClr val="FF75ED"/>
              </a:solidFill>
              <a:effectLst/>
              <a:uLnTx/>
              <a:uFillTx/>
              <a:latin typeface="Arcade Gamer"/>
              <a:ea typeface="Arcade Gamer"/>
              <a:cs typeface="Arcade Gamer"/>
              <a:sym typeface="Arcade Gamer"/>
            </a:endParaRPr>
          </a:p>
          <a:p>
            <a:pPr marL="0" marR="0" lvl="0" indent="0" algn="just" defTabSz="914400" rtl="0" eaLnBrk="1" fontAlgn="auto" latinLnBrk="0" hangingPunct="1">
              <a:lnSpc>
                <a:spcPts val="50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65" b="0" i="0" u="none" strike="noStrike" kern="1200" cap="none" spc="0" normalizeH="0" baseline="0" noProof="0" dirty="0">
                <a:ln>
                  <a:noFill/>
                </a:ln>
                <a:solidFill>
                  <a:srgbClr val="FF75ED"/>
                </a:solidFill>
                <a:effectLst/>
                <a:uLnTx/>
                <a:uFillTx/>
                <a:latin typeface="Arcade Gamer"/>
                <a:ea typeface="Arcade Gamer"/>
                <a:cs typeface="Arcade Gamer"/>
                <a:sym typeface="Arcade Gamer"/>
              </a:rPr>
              <a:t>YOUSSEF GAMAL       221101013</a:t>
            </a:r>
          </a:p>
          <a:p>
            <a:pPr marL="0" marR="0" lvl="0" indent="0" algn="just" defTabSz="914400" rtl="0" eaLnBrk="1" fontAlgn="auto" latinLnBrk="0" hangingPunct="1">
              <a:lnSpc>
                <a:spcPts val="50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65" b="0" i="0" u="none" strike="noStrike" kern="1200" cap="none" spc="0" normalizeH="0" baseline="0" noProof="0" dirty="0">
                <a:ln>
                  <a:noFill/>
                </a:ln>
                <a:solidFill>
                  <a:srgbClr val="FF75ED"/>
                </a:solidFill>
                <a:effectLst/>
                <a:uLnTx/>
                <a:uFillTx/>
                <a:latin typeface="Arcade Gamer"/>
                <a:ea typeface="Arcade Gamer"/>
                <a:cs typeface="Arcade Gamer"/>
                <a:sym typeface="Arcade Gamer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ts val="505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65" b="0" i="0" u="none" strike="noStrike" kern="1200" cap="none" spc="0" normalizeH="0" baseline="0" noProof="0" dirty="0">
                <a:ln>
                  <a:noFill/>
                </a:ln>
                <a:solidFill>
                  <a:srgbClr val="FF75ED"/>
                </a:solidFill>
                <a:effectLst/>
                <a:uLnTx/>
                <a:uFillTx/>
                <a:latin typeface="Arcade Gamer"/>
                <a:ea typeface="Arcade Gamer"/>
                <a:cs typeface="Arcade Gamer"/>
                <a:sym typeface="Arcade Gamer"/>
              </a:rPr>
              <a:t>ABDULLAH HOSSAM   221100049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133141" y="9519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55162" y="3213449"/>
            <a:ext cx="8577676" cy="5013881"/>
            <a:chOff x="0" y="0"/>
            <a:chExt cx="369301" cy="2158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301" cy="215866"/>
            </a:xfrm>
            <a:custGeom>
              <a:avLst/>
              <a:gdLst/>
              <a:ahLst/>
              <a:cxnLst/>
              <a:rect l="l" t="t" r="r" b="b"/>
              <a:pathLst>
                <a:path w="369301" h="215866">
                  <a:moveTo>
                    <a:pt x="0" y="0"/>
                  </a:moveTo>
                  <a:lnTo>
                    <a:pt x="369301" y="0"/>
                  </a:lnTo>
                  <a:lnTo>
                    <a:pt x="369301" y="215866"/>
                  </a:lnTo>
                  <a:lnTo>
                    <a:pt x="0" y="21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9301" cy="25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74954" y="4023691"/>
            <a:ext cx="8338093" cy="290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13"/>
              </a:lnSpc>
            </a:pPr>
            <a:r>
              <a:rPr lang="en-US" sz="1126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828521" y="6930615"/>
            <a:ext cx="2661247" cy="648398"/>
            <a:chOff x="0" y="0"/>
            <a:chExt cx="573162" cy="1396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3162" cy="139648"/>
            </a:xfrm>
            <a:custGeom>
              <a:avLst/>
              <a:gdLst/>
              <a:ahLst/>
              <a:cxnLst/>
              <a:rect l="l" t="t" r="r" b="b"/>
              <a:pathLst>
                <a:path w="573162" h="139648">
                  <a:moveTo>
                    <a:pt x="0" y="0"/>
                  </a:moveTo>
                  <a:lnTo>
                    <a:pt x="573162" y="0"/>
                  </a:lnTo>
                  <a:lnTo>
                    <a:pt x="57316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73162" cy="206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END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71070" y="2059727"/>
            <a:ext cx="3945860" cy="88781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10" name="Group 10"/>
          <p:cNvGrpSpPr/>
          <p:nvPr/>
        </p:nvGrpSpPr>
        <p:grpSpPr>
          <a:xfrm>
            <a:off x="4855162" y="2059670"/>
            <a:ext cx="1457330" cy="887875"/>
            <a:chOff x="0" y="0"/>
            <a:chExt cx="55867" cy="340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392221" y="2323638"/>
            <a:ext cx="402166" cy="359939"/>
          </a:xfrm>
          <a:custGeom>
            <a:avLst/>
            <a:gdLst/>
            <a:ahLst/>
            <a:cxnLst/>
            <a:rect l="l" t="t" r="r" b="b"/>
            <a:pathLst>
              <a:path w="402166" h="359939">
                <a:moveTo>
                  <a:pt x="0" y="0"/>
                </a:moveTo>
                <a:lnTo>
                  <a:pt x="402166" y="0"/>
                </a:lnTo>
                <a:lnTo>
                  <a:pt x="402166" y="359939"/>
                </a:lnTo>
                <a:lnTo>
                  <a:pt x="0" y="35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6740655" y="2126498"/>
            <a:ext cx="0" cy="821048"/>
          </a:xfrm>
          <a:prstGeom prst="line">
            <a:avLst/>
          </a:prstGeom>
          <a:ln w="104775" cap="flat">
            <a:solidFill>
              <a:srgbClr val="F9FF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1975508" y="2093084"/>
            <a:ext cx="1457330" cy="887875"/>
            <a:chOff x="0" y="0"/>
            <a:chExt cx="55867" cy="340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512567" y="2357052"/>
            <a:ext cx="402166" cy="359939"/>
          </a:xfrm>
          <a:custGeom>
            <a:avLst/>
            <a:gdLst/>
            <a:ahLst/>
            <a:cxnLst/>
            <a:rect l="l" t="t" r="r" b="b"/>
            <a:pathLst>
              <a:path w="402166" h="359939">
                <a:moveTo>
                  <a:pt x="0" y="0"/>
                </a:moveTo>
                <a:lnTo>
                  <a:pt x="402166" y="0"/>
                </a:lnTo>
                <a:lnTo>
                  <a:pt x="402166" y="359939"/>
                </a:lnTo>
                <a:lnTo>
                  <a:pt x="0" y="35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>
            <a:off x="11506723" y="2126498"/>
            <a:ext cx="0" cy="821048"/>
          </a:xfrm>
          <a:prstGeom prst="line">
            <a:avLst/>
          </a:prstGeom>
          <a:ln w="104775" cap="flat">
            <a:solidFill>
              <a:srgbClr val="F9FF00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17907" y="2304562"/>
            <a:ext cx="10530177" cy="103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3"/>
              </a:lnSpc>
            </a:pPr>
            <a:r>
              <a:rPr lang="en-US" sz="715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Objectives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17776" y="4180893"/>
            <a:ext cx="14452448" cy="4858332"/>
            <a:chOff x="0" y="0"/>
            <a:chExt cx="622232" cy="209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232" cy="209169"/>
            </a:xfrm>
            <a:custGeom>
              <a:avLst/>
              <a:gdLst/>
              <a:ahLst/>
              <a:cxnLst/>
              <a:rect l="l" t="t" r="r" b="b"/>
              <a:pathLst>
                <a:path w="622232" h="209169">
                  <a:moveTo>
                    <a:pt x="0" y="0"/>
                  </a:moveTo>
                  <a:lnTo>
                    <a:pt x="622232" y="0"/>
                  </a:lnTo>
                  <a:lnTo>
                    <a:pt x="622232" y="209169"/>
                  </a:lnTo>
                  <a:lnTo>
                    <a:pt x="0" y="2091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622232" cy="209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12465" lvl="1" indent="-356233" algn="just">
                <a:lnSpc>
                  <a:spcPts val="46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99" u="none" strike="noStrike" dirty="0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Develop an AI agent capable of adapting to static and dynamic environments.</a:t>
              </a:r>
            </a:p>
            <a:p>
              <a:pPr marL="712465" lvl="1" indent="-356233" algn="just">
                <a:lnSpc>
                  <a:spcPts val="46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99" u="none" strike="noStrike" dirty="0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Improve reward structures and obstacle challenges.</a:t>
              </a:r>
            </a:p>
            <a:p>
              <a:pPr marL="712465" lvl="1" indent="-356233" algn="just">
                <a:lnSpc>
                  <a:spcPts val="46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99" u="none" strike="noStrike" dirty="0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Optimize training time and efficiency.</a:t>
              </a:r>
            </a:p>
            <a:p>
              <a:pPr marL="712465" lvl="1" indent="-356233" algn="just">
                <a:lnSpc>
                  <a:spcPts val="46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99" u="none" strike="noStrike" dirty="0">
                  <a:solidFill>
                    <a:srgbClr val="F9FF00"/>
                  </a:solidFill>
                  <a:latin typeface="Retropix"/>
                  <a:ea typeface="Retropix"/>
                  <a:cs typeface="Retropix"/>
                  <a:sym typeface="Retropix"/>
                </a:rPr>
                <a:t>Achieve higher scores with advanced learning techniques.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983062" y="3547481"/>
            <a:ext cx="12337020" cy="0"/>
          </a:xfrm>
          <a:prstGeom prst="line">
            <a:avLst/>
          </a:prstGeom>
          <a:ln w="104775" cap="flat">
            <a:solidFill>
              <a:srgbClr val="F9FF00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29999" y="668629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8" name="Group 8"/>
          <p:cNvGrpSpPr/>
          <p:nvPr/>
        </p:nvGrpSpPr>
        <p:grpSpPr>
          <a:xfrm>
            <a:off x="12983658" y="668629"/>
            <a:ext cx="2328852" cy="1418849"/>
            <a:chOff x="0" y="0"/>
            <a:chExt cx="55867" cy="340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75490" y="668629"/>
            <a:ext cx="2328852" cy="1418849"/>
            <a:chOff x="0" y="0"/>
            <a:chExt cx="55867" cy="340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826748" y="1090458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818580" y="1028700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766516" y="939052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V="1">
            <a:off x="17087852" y="8518598"/>
            <a:ext cx="0" cy="871926"/>
          </a:xfrm>
          <a:prstGeom prst="line">
            <a:avLst/>
          </a:prstGeom>
          <a:ln w="104775" cap="flat">
            <a:solidFill>
              <a:srgbClr val="F9FF00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025" y="2587844"/>
            <a:ext cx="17041951" cy="6670456"/>
            <a:chOff x="0" y="0"/>
            <a:chExt cx="733719" cy="287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3719" cy="287188"/>
            </a:xfrm>
            <a:custGeom>
              <a:avLst/>
              <a:gdLst/>
              <a:ahLst/>
              <a:cxnLst/>
              <a:rect l="l" t="t" r="r" b="b"/>
              <a:pathLst>
                <a:path w="733719" h="287188">
                  <a:moveTo>
                    <a:pt x="0" y="0"/>
                  </a:moveTo>
                  <a:lnTo>
                    <a:pt x="733719" y="0"/>
                  </a:lnTo>
                  <a:lnTo>
                    <a:pt x="733719" y="287188"/>
                  </a:lnTo>
                  <a:lnTo>
                    <a:pt x="0" y="287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33719" cy="325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73045" y="3370906"/>
            <a:ext cx="15741910" cy="514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34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ENVIRONMENT: STANDARD SNAKE GAME ENVIRONMENT.</a:t>
            </a:r>
          </a:p>
          <a:p>
            <a:pPr algn="l">
              <a:lnSpc>
                <a:spcPts val="3350"/>
              </a:lnSpc>
            </a:pPr>
            <a:endParaRPr lang="en-US" sz="34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3350"/>
              </a:lnSpc>
            </a:pPr>
            <a:r>
              <a:rPr lang="en-US" sz="34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Key Features:</a:t>
            </a:r>
          </a:p>
          <a:p>
            <a:pPr marL="753484" lvl="1" indent="-376742" algn="l">
              <a:lnSpc>
                <a:spcPts val="3350"/>
              </a:lnSpc>
              <a:buFont typeface="Arial"/>
              <a:buChar char="•"/>
            </a:pPr>
            <a:r>
              <a:rPr lang="en-US" sz="34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No obstacles.</a:t>
            </a:r>
          </a:p>
          <a:p>
            <a:pPr marL="753484" lvl="1" indent="-376742" algn="l">
              <a:lnSpc>
                <a:spcPts val="3350"/>
              </a:lnSpc>
              <a:buFont typeface="Arial"/>
              <a:buChar char="•"/>
            </a:pPr>
            <a:r>
              <a:rPr lang="en-US" sz="34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Simple reward function: +10 for food, -10 for collisions.</a:t>
            </a:r>
          </a:p>
          <a:p>
            <a:pPr algn="l">
              <a:lnSpc>
                <a:spcPts val="3350"/>
              </a:lnSpc>
            </a:pPr>
            <a:endParaRPr lang="en-US" sz="34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3350"/>
              </a:lnSpc>
            </a:pPr>
            <a:r>
              <a:rPr lang="en-US" sz="34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Limitations:</a:t>
            </a:r>
          </a:p>
          <a:p>
            <a:pPr marL="753484" lvl="1" indent="-376742" algn="l">
              <a:lnSpc>
                <a:spcPts val="3350"/>
              </a:lnSpc>
              <a:buFont typeface="Arial"/>
              <a:buChar char="•"/>
            </a:pPr>
            <a:r>
              <a:rPr lang="en-US" sz="34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No model saving.</a:t>
            </a:r>
          </a:p>
          <a:p>
            <a:pPr marL="753484" lvl="1" indent="-376742" algn="l">
              <a:lnSpc>
                <a:spcPts val="3350"/>
              </a:lnSpc>
              <a:buFont typeface="Arial"/>
              <a:buChar char="•"/>
            </a:pPr>
            <a:r>
              <a:rPr lang="en-US" sz="34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Inefficient training process.</a:t>
            </a:r>
          </a:p>
          <a:p>
            <a:pPr marL="753484" lvl="1" indent="-376742" algn="l">
              <a:lnSpc>
                <a:spcPts val="3350"/>
              </a:lnSpc>
              <a:buFont typeface="Arial"/>
              <a:buChar char="•"/>
            </a:pPr>
            <a:r>
              <a:rPr lang="en-US" sz="34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Low highest score (~40).</a:t>
            </a:r>
          </a:p>
          <a:p>
            <a:pPr algn="l">
              <a:lnSpc>
                <a:spcPts val="2582"/>
              </a:lnSpc>
            </a:pPr>
            <a:endParaRPr lang="en-US" sz="34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942657" y="1128874"/>
            <a:ext cx="5559596" cy="622299"/>
            <a:chOff x="0" y="0"/>
            <a:chExt cx="1197389" cy="134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7389" cy="134027"/>
            </a:xfrm>
            <a:custGeom>
              <a:avLst/>
              <a:gdLst/>
              <a:ahLst/>
              <a:cxnLst/>
              <a:rect l="l" t="t" r="r" b="b"/>
              <a:pathLst>
                <a:path w="1197389" h="134027">
                  <a:moveTo>
                    <a:pt x="0" y="0"/>
                  </a:moveTo>
                  <a:lnTo>
                    <a:pt x="1197389" y="0"/>
                  </a:lnTo>
                  <a:lnTo>
                    <a:pt x="1197389" y="134027"/>
                  </a:lnTo>
                  <a:lnTo>
                    <a:pt x="0" y="134027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197389" cy="210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VERSION 1 - BASELINE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36123" y="730600"/>
            <a:ext cx="2328852" cy="1418849"/>
            <a:chOff x="0" y="0"/>
            <a:chExt cx="55867" cy="34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3025" y="730600"/>
            <a:ext cx="2328852" cy="1418849"/>
            <a:chOff x="0" y="0"/>
            <a:chExt cx="55867" cy="34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179213" y="1152428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66115" y="1152428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7850923"/>
            <a:chOff x="0" y="0"/>
            <a:chExt cx="748584" cy="3380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338011"/>
            </a:xfrm>
            <a:custGeom>
              <a:avLst/>
              <a:gdLst/>
              <a:ahLst/>
              <a:cxnLst/>
              <a:rect l="l" t="t" r="r" b="b"/>
              <a:pathLst>
                <a:path w="748584" h="338011">
                  <a:moveTo>
                    <a:pt x="0" y="0"/>
                  </a:moveTo>
                  <a:lnTo>
                    <a:pt x="748584" y="0"/>
                  </a:lnTo>
                  <a:lnTo>
                    <a:pt x="748584" y="338011"/>
                  </a:lnTo>
                  <a:lnTo>
                    <a:pt x="0" y="338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376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SNAPSHOTS FROM THE GAME AND TRAINING GRAPH.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98576" y="8345488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9" name="Group 9"/>
          <p:cNvGrpSpPr/>
          <p:nvPr/>
        </p:nvGrpSpPr>
        <p:grpSpPr>
          <a:xfrm>
            <a:off x="12990369" y="8345488"/>
            <a:ext cx="2328852" cy="1418849"/>
            <a:chOff x="0" y="0"/>
            <a:chExt cx="55867" cy="34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98206" y="8345488"/>
            <a:ext cx="2328852" cy="1418849"/>
            <a:chOff x="0" y="0"/>
            <a:chExt cx="55867" cy="34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833459" y="8767316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841296" y="8683108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097629" y="2057180"/>
            <a:ext cx="14107887" cy="5198977"/>
          </a:xfrm>
          <a:custGeom>
            <a:avLst/>
            <a:gdLst/>
            <a:ahLst/>
            <a:cxnLst/>
            <a:rect l="l" t="t" r="r" b="b"/>
            <a:pathLst>
              <a:path w="14107887" h="5198977">
                <a:moveTo>
                  <a:pt x="0" y="0"/>
                </a:moveTo>
                <a:lnTo>
                  <a:pt x="14107887" y="0"/>
                </a:lnTo>
                <a:lnTo>
                  <a:pt x="14107887" y="5198977"/>
                </a:lnTo>
                <a:lnTo>
                  <a:pt x="0" y="51989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60" b="-1460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8249435"/>
            <a:chOff x="0" y="0"/>
            <a:chExt cx="748584" cy="355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355169"/>
            </a:xfrm>
            <a:custGeom>
              <a:avLst/>
              <a:gdLst/>
              <a:ahLst/>
              <a:cxnLst/>
              <a:rect l="l" t="t" r="r" b="b"/>
              <a:pathLst>
                <a:path w="748584" h="355169">
                  <a:moveTo>
                    <a:pt x="0" y="0"/>
                  </a:moveTo>
                  <a:lnTo>
                    <a:pt x="748584" y="0"/>
                  </a:lnTo>
                  <a:lnTo>
                    <a:pt x="748584" y="355169"/>
                  </a:lnTo>
                  <a:lnTo>
                    <a:pt x="0" y="3551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39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SNAPSHOTS FROM THE GAME AND TRAINING GRAPH.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92406" y="8633084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9" name="Group 9"/>
          <p:cNvGrpSpPr/>
          <p:nvPr/>
        </p:nvGrpSpPr>
        <p:grpSpPr>
          <a:xfrm>
            <a:off x="12963747" y="8633084"/>
            <a:ext cx="2328852" cy="1418849"/>
            <a:chOff x="0" y="0"/>
            <a:chExt cx="55867" cy="34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98206" y="8633084"/>
            <a:ext cx="2328852" cy="1418849"/>
            <a:chOff x="0" y="0"/>
            <a:chExt cx="55867" cy="34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806837" y="89707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841296" y="89707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27562" y="1940062"/>
            <a:ext cx="15149679" cy="6195927"/>
          </a:xfrm>
          <a:custGeom>
            <a:avLst/>
            <a:gdLst/>
            <a:ahLst/>
            <a:cxnLst/>
            <a:rect l="l" t="t" r="r" b="b"/>
            <a:pathLst>
              <a:path w="15149679" h="6195927">
                <a:moveTo>
                  <a:pt x="0" y="0"/>
                </a:moveTo>
                <a:lnTo>
                  <a:pt x="15149679" y="0"/>
                </a:lnTo>
                <a:lnTo>
                  <a:pt x="15149679" y="6195927"/>
                </a:lnTo>
                <a:lnTo>
                  <a:pt x="0" y="6195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97" t="-4877" b="-137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8249435"/>
            <a:chOff x="0" y="0"/>
            <a:chExt cx="748584" cy="355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355169"/>
            </a:xfrm>
            <a:custGeom>
              <a:avLst/>
              <a:gdLst/>
              <a:ahLst/>
              <a:cxnLst/>
              <a:rect l="l" t="t" r="r" b="b"/>
              <a:pathLst>
                <a:path w="748584" h="355169">
                  <a:moveTo>
                    <a:pt x="0" y="0"/>
                  </a:moveTo>
                  <a:lnTo>
                    <a:pt x="748584" y="0"/>
                  </a:lnTo>
                  <a:lnTo>
                    <a:pt x="748584" y="355169"/>
                  </a:lnTo>
                  <a:lnTo>
                    <a:pt x="0" y="3551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39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SNAPSHOTS FROM THE GAME AND TRAINING GRAPH.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91003" y="8548876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9" name="Group 9"/>
          <p:cNvGrpSpPr/>
          <p:nvPr/>
        </p:nvGrpSpPr>
        <p:grpSpPr>
          <a:xfrm>
            <a:off x="12963747" y="8633084"/>
            <a:ext cx="2328852" cy="1418849"/>
            <a:chOff x="0" y="0"/>
            <a:chExt cx="55867" cy="34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98206" y="8633084"/>
            <a:ext cx="2328852" cy="1418849"/>
            <a:chOff x="0" y="0"/>
            <a:chExt cx="55867" cy="34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806837" y="89707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841296" y="89707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999349" y="1915686"/>
            <a:ext cx="13606105" cy="5876093"/>
          </a:xfrm>
          <a:custGeom>
            <a:avLst/>
            <a:gdLst/>
            <a:ahLst/>
            <a:cxnLst/>
            <a:rect l="l" t="t" r="r" b="b"/>
            <a:pathLst>
              <a:path w="13606105" h="5876093">
                <a:moveTo>
                  <a:pt x="0" y="0"/>
                </a:moveTo>
                <a:lnTo>
                  <a:pt x="13606105" y="0"/>
                </a:lnTo>
                <a:lnTo>
                  <a:pt x="13606105" y="5876093"/>
                </a:lnTo>
                <a:lnTo>
                  <a:pt x="0" y="58760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505286"/>
            <a:ext cx="16784191" cy="6901414"/>
            <a:chOff x="0" y="0"/>
            <a:chExt cx="722622" cy="297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622" cy="297132"/>
            </a:xfrm>
            <a:custGeom>
              <a:avLst/>
              <a:gdLst/>
              <a:ahLst/>
              <a:cxnLst/>
              <a:rect l="l" t="t" r="r" b="b"/>
              <a:pathLst>
                <a:path w="722622" h="297132">
                  <a:moveTo>
                    <a:pt x="0" y="0"/>
                  </a:moveTo>
                  <a:lnTo>
                    <a:pt x="722622" y="0"/>
                  </a:lnTo>
                  <a:lnTo>
                    <a:pt x="722622" y="297132"/>
                  </a:lnTo>
                  <a:lnTo>
                    <a:pt x="0" y="297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2622" cy="335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0174" y="2890239"/>
            <a:ext cx="15107652" cy="646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ENVIRONMENT: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710305" lvl="1" indent="-355153" algn="l">
              <a:lnSpc>
                <a:spcPts val="3158"/>
              </a:lnSpc>
              <a:buFont typeface="Arial"/>
              <a:buChar char="•"/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Added rEFINEMENTS to the CODE AND OPTIMIZED IT.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3158"/>
              </a:lnSpc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Enhancements: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710305" lvl="1" indent="-355153" algn="l">
              <a:lnSpc>
                <a:spcPts val="3158"/>
              </a:lnSpc>
              <a:buFont typeface="Arial"/>
              <a:buChar char="•"/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Introduced SAVING a model and score-saving mechanism.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710305" lvl="1" indent="-355153" algn="l">
              <a:lnSpc>
                <a:spcPts val="3158"/>
              </a:lnSpc>
              <a:buFont typeface="Arial"/>
              <a:buChar char="•"/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Optimized training structures to reduce time.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algn="l">
              <a:lnSpc>
                <a:spcPts val="3158"/>
              </a:lnSpc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Impact: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  <a:p>
            <a:pPr marL="710305" lvl="1" indent="-355153" algn="l">
              <a:lnSpc>
                <a:spcPts val="3158"/>
              </a:lnSpc>
              <a:buFont typeface="Arial"/>
              <a:buChar char="•"/>
            </a:pPr>
            <a:r>
              <a:rPr lang="en-US" sz="3289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Improved performance and highest score.</a:t>
            </a:r>
          </a:p>
          <a:p>
            <a:pPr algn="l">
              <a:lnSpc>
                <a:spcPts val="3158"/>
              </a:lnSpc>
            </a:pPr>
            <a:endParaRPr lang="en-US" sz="3289">
              <a:solidFill>
                <a:srgbClr val="FF75ED"/>
              </a:solidFill>
              <a:latin typeface="Arcade Gamer"/>
              <a:ea typeface="Arcade Gamer"/>
              <a:cs typeface="Arcade Gamer"/>
              <a:sym typeface="Arcade Game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798060" y="875336"/>
            <a:ext cx="6691880" cy="1022349"/>
            <a:chOff x="0" y="0"/>
            <a:chExt cx="1441253" cy="2201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1253" cy="220187"/>
            </a:xfrm>
            <a:custGeom>
              <a:avLst/>
              <a:gdLst/>
              <a:ahLst/>
              <a:cxnLst/>
              <a:rect l="l" t="t" r="r" b="b"/>
              <a:pathLst>
                <a:path w="1441253" h="220187">
                  <a:moveTo>
                    <a:pt x="0" y="0"/>
                  </a:moveTo>
                  <a:lnTo>
                    <a:pt x="1441253" y="0"/>
                  </a:lnTo>
                  <a:lnTo>
                    <a:pt x="1441253" y="220187"/>
                  </a:lnTo>
                  <a:lnTo>
                    <a:pt x="0" y="220187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41253" cy="296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VERSION 2 - INITIAL IMPROVEMENTS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36123" y="875336"/>
            <a:ext cx="2328852" cy="1220599"/>
            <a:chOff x="0" y="0"/>
            <a:chExt cx="55867" cy="292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867" cy="29281"/>
            </a:xfrm>
            <a:custGeom>
              <a:avLst/>
              <a:gdLst/>
              <a:ahLst/>
              <a:cxnLst/>
              <a:rect l="l" t="t" r="r" b="b"/>
              <a:pathLst>
                <a:path w="55867" h="29281">
                  <a:moveTo>
                    <a:pt x="0" y="0"/>
                  </a:moveTo>
                  <a:lnTo>
                    <a:pt x="55867" y="0"/>
                  </a:lnTo>
                  <a:lnTo>
                    <a:pt x="55867" y="29281"/>
                  </a:lnTo>
                  <a:lnTo>
                    <a:pt x="0" y="29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5867" cy="67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4361" y="677087"/>
            <a:ext cx="2328852" cy="1418849"/>
            <a:chOff x="0" y="0"/>
            <a:chExt cx="55867" cy="340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179213" y="1198040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87451" y="1098915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73" y="299440"/>
            <a:ext cx="17387217" cy="9561395"/>
            <a:chOff x="0" y="0"/>
            <a:chExt cx="748584" cy="411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8584" cy="411654"/>
            </a:xfrm>
            <a:custGeom>
              <a:avLst/>
              <a:gdLst/>
              <a:ahLst/>
              <a:cxnLst/>
              <a:rect l="l" t="t" r="r" b="b"/>
              <a:pathLst>
                <a:path w="748584" h="411654">
                  <a:moveTo>
                    <a:pt x="0" y="0"/>
                  </a:moveTo>
                  <a:lnTo>
                    <a:pt x="748584" y="0"/>
                  </a:lnTo>
                  <a:lnTo>
                    <a:pt x="748584" y="411654"/>
                  </a:lnTo>
                  <a:lnTo>
                    <a:pt x="0" y="41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8584" cy="4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1914" y="530225"/>
            <a:ext cx="6980974" cy="996949"/>
            <a:chOff x="0" y="0"/>
            <a:chExt cx="1503516" cy="214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3516" cy="214716"/>
            </a:xfrm>
            <a:custGeom>
              <a:avLst/>
              <a:gdLst/>
              <a:ahLst/>
              <a:cxnLst/>
              <a:rect l="l" t="t" r="r" b="b"/>
              <a:pathLst>
                <a:path w="1503516" h="214716">
                  <a:moveTo>
                    <a:pt x="0" y="0"/>
                  </a:moveTo>
                  <a:lnTo>
                    <a:pt x="1503516" y="0"/>
                  </a:lnTo>
                  <a:lnTo>
                    <a:pt x="1503516" y="214716"/>
                  </a:lnTo>
                  <a:lnTo>
                    <a:pt x="0" y="214716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503516" cy="281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SNAPSHOTS FROM IMPROVED THE GAME AND TRAINING GRAPH.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750463" y="951983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5360" y="741104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156789" y="2000825"/>
            <a:ext cx="11805784" cy="7257475"/>
          </a:xfrm>
          <a:custGeom>
            <a:avLst/>
            <a:gdLst/>
            <a:ahLst/>
            <a:cxnLst/>
            <a:rect l="l" t="t" r="r" b="b"/>
            <a:pathLst>
              <a:path w="11805784" h="7257475">
                <a:moveTo>
                  <a:pt x="0" y="0"/>
                </a:moveTo>
                <a:lnTo>
                  <a:pt x="11805784" y="0"/>
                </a:lnTo>
                <a:lnTo>
                  <a:pt x="11805784" y="7257475"/>
                </a:lnTo>
                <a:lnTo>
                  <a:pt x="0" y="7257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471" b="-547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532</Words>
  <Application>Microsoft Office PowerPoint</Application>
  <PresentationFormat>Custom</PresentationFormat>
  <Paragraphs>140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Retropix</vt:lpstr>
      <vt:lpstr>Arial</vt:lpstr>
      <vt:lpstr>Calibri</vt:lpstr>
      <vt:lpstr>Arcade Gamer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 game</dc:title>
  <cp:lastModifiedBy>nour maher</cp:lastModifiedBy>
  <cp:revision>5</cp:revision>
  <dcterms:created xsi:type="dcterms:W3CDTF">2006-08-16T00:00:00Z</dcterms:created>
  <dcterms:modified xsi:type="dcterms:W3CDTF">2025-01-31T02:42:06Z</dcterms:modified>
  <dc:identifier>DAGbRK4Tys8</dc:identifier>
</cp:coreProperties>
</file>